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6" r:id="rId1"/>
  </p:sldMasterIdLst>
  <p:notesMasterIdLst>
    <p:notesMasterId r:id="rId42"/>
  </p:notesMasterIdLst>
  <p:sldIdLst>
    <p:sldId id="256" r:id="rId2"/>
    <p:sldId id="258" r:id="rId3"/>
    <p:sldId id="259" r:id="rId4"/>
    <p:sldId id="284" r:id="rId5"/>
    <p:sldId id="270" r:id="rId6"/>
    <p:sldId id="514" r:id="rId7"/>
    <p:sldId id="262" r:id="rId8"/>
    <p:sldId id="264" r:id="rId9"/>
    <p:sldId id="271" r:id="rId10"/>
    <p:sldId id="281" r:id="rId11"/>
    <p:sldId id="303" r:id="rId12"/>
    <p:sldId id="285" r:id="rId13"/>
    <p:sldId id="268" r:id="rId14"/>
    <p:sldId id="267" r:id="rId15"/>
    <p:sldId id="520" r:id="rId16"/>
    <p:sldId id="515" r:id="rId17"/>
    <p:sldId id="269" r:id="rId18"/>
    <p:sldId id="272" r:id="rId19"/>
    <p:sldId id="516" r:id="rId20"/>
    <p:sldId id="517" r:id="rId21"/>
    <p:sldId id="518" r:id="rId22"/>
    <p:sldId id="306" r:id="rId23"/>
    <p:sldId id="519" r:id="rId24"/>
    <p:sldId id="282" r:id="rId25"/>
    <p:sldId id="304" r:id="rId26"/>
    <p:sldId id="307" r:id="rId27"/>
    <p:sldId id="521" r:id="rId28"/>
    <p:sldId id="522" r:id="rId29"/>
    <p:sldId id="523" r:id="rId30"/>
    <p:sldId id="525" r:id="rId31"/>
    <p:sldId id="524" r:id="rId32"/>
    <p:sldId id="526" r:id="rId33"/>
    <p:sldId id="274" r:id="rId34"/>
    <p:sldId id="273" r:id="rId35"/>
    <p:sldId id="287" r:id="rId36"/>
    <p:sldId id="288" r:id="rId37"/>
    <p:sldId id="293" r:id="rId38"/>
    <p:sldId id="291" r:id="rId39"/>
    <p:sldId id="299" r:id="rId40"/>
    <p:sldId id="512" r:id="rId41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ke LeDuc" initials="ML" lastIdx="10" clrIdx="0">
    <p:extLst>
      <p:ext uri="{19B8F6BF-5375-455C-9EA6-DF929625EA0E}">
        <p15:presenceInfo xmlns:p15="http://schemas.microsoft.com/office/powerpoint/2012/main" userId="2e2b3e33-4028-45cf-9fbf-f8a3be614ebd" providerId="Windows Live"/>
      </p:ext>
    </p:extLst>
  </p:cmAuthor>
  <p:cmAuthor id="2" name="Benuka Subasinghe" initials="BS" lastIdx="5" clrIdx="1">
    <p:extLst>
      <p:ext uri="{19B8F6BF-5375-455C-9EA6-DF929625EA0E}">
        <p15:presenceInfo xmlns:p15="http://schemas.microsoft.com/office/powerpoint/2012/main" userId="S::benuka.subasinghe@belkin.com::ae063a27-d8e6-43c9-95dd-e83cbe4b69ba" providerId="AD"/>
      </p:ext>
    </p:extLst>
  </p:cmAuthor>
  <p:cmAuthor id="3" name="Matthew Fatheree" initials="MF" lastIdx="9" clrIdx="2">
    <p:extLst>
      <p:ext uri="{19B8F6BF-5375-455C-9EA6-DF929625EA0E}">
        <p15:presenceInfo xmlns:p15="http://schemas.microsoft.com/office/powerpoint/2012/main" userId="S::matthew.fatheree@belkin.com::fd80eb8f-3433-4b6a-b4b5-4015b4da812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0"/>
    <p:restoredTop sz="79494"/>
  </p:normalViewPr>
  <p:slideViewPr>
    <p:cSldViewPr snapToGrid="0">
      <p:cViewPr varScale="1">
        <p:scale>
          <a:sx n="103" d="100"/>
          <a:sy n="103" d="100"/>
        </p:scale>
        <p:origin x="12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8-09-22T01:57:22.111" idx="7">
    <p:pos x="10" y="10"/>
    <p:text>wall of text, break this up 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5:25.039" idx="5">
    <p:pos x="10" y="10"/>
    <p:text>May need to explain what serial is here. rs232 emulated by USB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5:25.039" idx="5">
    <p:pos x="10" y="10"/>
    <p:text>May need to explain what serial is here. rs232 emulated by USB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26:14.368" idx="1">
    <p:pos x="3251" y="1182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1:11.814" idx="2">
    <p:pos x="6441" y="742"/>
    <p:text>This link should be a good guide: https://www.arduino.cc/glossary/en/</p:text>
    <p:extLst mod="1">
      <p:ext uri="{C676402C-5697-4E1C-873F-D02D1690AC5C}">
        <p15:threadingInfo xmlns:p15="http://schemas.microsoft.com/office/powerpoint/2012/main" timeZoneBias="420"/>
      </p:ext>
    </p:extLst>
  </p:cm>
  <p:cm authorId="1" dt="2018-04-09T12:32:11.864" idx="3">
    <p:pos x="6441" y="838"/>
    <p:text>Also https://code.org/curriculum/docs/k-5/glossary</p:text>
    <p:extLst mod="1">
      <p:ext uri="{C676402C-5697-4E1C-873F-D02D1690AC5C}">
        <p15:threadingInfo xmlns:p15="http://schemas.microsoft.com/office/powerpoint/2012/main" timeZoneBias="420">
          <p15:parentCm authorId="1" idx="2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E2281-85D1-42F8-9172-DD072FE57521}" type="datetimeFigureOut">
              <a:rPr lang="en-US"/>
              <a:t>4/7/19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27034-9769-400B-9E5D-33BB04A7268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95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Blink Example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27034-9769-400B-9E5D-33BB04A7268D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30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Probably only be able to explain the first two bullet points</a:t>
            </a:r>
          </a:p>
          <a:p>
            <a:r>
              <a:rPr lang="en-US">
                <a:cs typeface="Calibri"/>
              </a:rPr>
              <a:t>-Explain what the '9600' means</a:t>
            </a:r>
          </a:p>
          <a:p>
            <a:endParaRPr lang="en-US">
              <a:cs typeface="Calibri"/>
            </a:endParaRPr>
          </a:p>
          <a:p>
            <a:r>
              <a:rPr lang="en-US"/>
              <a:t>Sets the data rate in bits per second (baud) for serial data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27034-9769-400B-9E5D-33BB04A7268D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45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set a HTTP web server on a ESP8266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make some requests to it using a web browser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27034-9769-400B-9E5D-33BB04A726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26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27034-9769-400B-9E5D-33BB04A7268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39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629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7566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964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ag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3962401"/>
            <a:ext cx="11582400" cy="33191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1582400" y="6423496"/>
            <a:ext cx="434307" cy="230832"/>
          </a:xfrm>
        </p:spPr>
        <p:txBody>
          <a:bodyPr numCol="1"/>
          <a:lstStyle/>
          <a:p>
            <a:fld id="{709706AD-4041-4E56-99A4-8EC6B3EC1E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09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464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479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322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5298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5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1171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928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732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106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ifttt.com/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ifttt.com/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phiaBelkin/BelkinCodingBootcamp" TargetMode="External"/><Relationship Id="rId3" Type="http://schemas.openxmlformats.org/officeDocument/2006/relationships/hyperlink" Target="https://www.makerspaces.com/arduino-uno-tutorial-beginners/" TargetMode="External"/><Relationship Id="rId7" Type="http://schemas.openxmlformats.org/officeDocument/2006/relationships/hyperlink" Target="https://www.hackster.io/Aritro/getting-started-with-esp-nodemcu-using-arduinoide-aa7267" TargetMode="External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oddwires.com/arduino-project-ideas/" TargetMode="External"/><Relationship Id="rId5" Type="http://schemas.openxmlformats.org/officeDocument/2006/relationships/hyperlink" Target="https://www.arduino.cc/en/tutorial/links" TargetMode="External"/><Relationship Id="rId4" Type="http://schemas.openxmlformats.org/officeDocument/2006/relationships/hyperlink" Target="https://www.makeuseof.com/tag/getting-started-with-arduino-a-beginners-guide/" TargetMode="External"/><Relationship Id="rId9" Type="http://schemas.openxmlformats.org/officeDocument/2006/relationships/comments" Target="../comments/commen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Massimo-Banzi/e/B00355CV22/ref=dp_byline_cont_book_1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7.xml"/><Relationship Id="rId4" Type="http://schemas.openxmlformats.org/officeDocument/2006/relationships/hyperlink" Target="https://www.amazon.com/Michael-Shiloh/e/B00RDHBCWI/ref=dp_byline_cont_book_2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imon-Monk/e/B003VOT2DI/ref=dp_byline_cont_book_1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amazon.com/Ronald-Quan/e/B00DINI8K0/ref=dp_byline_cont_ebooks_1" TargetMode="Externa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John-Boxall/e/B00E776INU/ref=dp_byline_cont_book_1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s://github.com/SophiaBelkin/BelkinCodingBootcamp/blob/master/examples/blinkLED/blinkLED.ino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80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Introduction to Arduino &amp; Microcontroller Programming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1097280" y="4599467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2400" b="0" strike="noStrike" cap="all" spc="199" dirty="0">
                <a:solidFill>
                  <a:srgbClr val="455F5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Coding Bootcamp @ Belkin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cap="all" spc="199" dirty="0">
                <a:solidFill>
                  <a:srgbClr val="455F5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Apr-2019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1D53CA0-FDE7-4B62-AE74-A671E6B82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FA22A8-DAD2-4DBF-BCF6-AA00E9D83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CF2381-9166-48DC-8859-93B6A5893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9F38109-6CA7-491B-A6A4-D2A06300E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192874C2-56B7-4E3F-9950-DE8AAF4C7994}"/>
              </a:ext>
            </a:extLst>
          </p:cNvPr>
          <p:cNvSpPr txBox="1"/>
          <p:nvPr/>
        </p:nvSpPr>
        <p:spPr>
          <a:xfrm>
            <a:off x="6729999" y="2873829"/>
            <a:ext cx="4813073" cy="14512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</a:rPr>
              <a:t>Schematic</a:t>
            </a:r>
            <a:endParaRPr lang="en-US" sz="8000" b="0" strike="noStrike" spc="-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DD750-424F-5E42-AC12-BF510718C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" r="-1" b="-1"/>
          <a:stretch/>
        </p:blipFill>
        <p:spPr>
          <a:xfrm>
            <a:off x="633999" y="640081"/>
            <a:ext cx="5462001" cy="5054156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07708C9-4DE8-42DC-8556-86EFA6F0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093E2E4-CE1B-4314-8AD0-0555B7CAC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8D8D66C-6E87-4017-8A48-ED6A4578A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150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BB86009-D0B2-4C9A-A7C3-9CE460E2A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36" y="842597"/>
            <a:ext cx="9451404" cy="50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43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1581D9-226D-4B28-96B5-EBAB61673C79}"/>
              </a:ext>
            </a:extLst>
          </p:cNvPr>
          <p:cNvSpPr txBox="1"/>
          <p:nvPr/>
        </p:nvSpPr>
        <p:spPr>
          <a:xfrm>
            <a:off x="220785" y="54708"/>
            <a:ext cx="10617199" cy="66171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cs typeface="Calibri"/>
              </a:rPr>
              <a:t>Basic C/C++ Embedded programming terms</a:t>
            </a:r>
          </a:p>
          <a:p>
            <a:pPr algn="ctr"/>
            <a:endParaRPr lang="en-US" sz="3200" dirty="0">
              <a:cs typeface="Calibri"/>
            </a:endParaRPr>
          </a:p>
          <a:p>
            <a:r>
              <a:rPr lang="en-US" sz="2000" b="1" dirty="0">
                <a:cs typeface="Calibri"/>
              </a:rPr>
              <a:t>Variable</a:t>
            </a:r>
            <a:r>
              <a:rPr lang="en-US" sz="2000" dirty="0">
                <a:cs typeface="Calibri"/>
              </a:rPr>
              <a:t>: Variables are the parts of the program used to hold different values. Similar to X, Y, and other letters In algebra problems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b="1" dirty="0">
                <a:cs typeface="Calibri"/>
              </a:rPr>
              <a:t>Loop</a:t>
            </a:r>
            <a:r>
              <a:rPr lang="en-US" sz="2000" dirty="0">
                <a:cs typeface="Calibri"/>
              </a:rPr>
              <a:t>: Loops are repeating sections of code, that may stop if certain criteria are met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b="1" dirty="0">
                <a:cs typeface="Calibri"/>
              </a:rPr>
              <a:t>VCC/+, GND/-</a:t>
            </a:r>
            <a:r>
              <a:rPr lang="en-US" sz="2000" dirty="0">
                <a:cs typeface="Calibri"/>
              </a:rPr>
              <a:t>: In electronics these are used to indicate the positive, and negative voltage and will show how current should flow through the electronics</a:t>
            </a:r>
          </a:p>
          <a:p>
            <a:endParaRPr lang="en-US" sz="2000" b="1" dirty="0">
              <a:cs typeface="Calibri"/>
            </a:endParaRPr>
          </a:p>
          <a:p>
            <a:r>
              <a:rPr lang="en-US" sz="2000" b="1" dirty="0">
                <a:cs typeface="Calibri"/>
              </a:rPr>
              <a:t>Input / Output</a:t>
            </a:r>
            <a:r>
              <a:rPr lang="en-US" sz="2000" dirty="0">
                <a:cs typeface="Calibri"/>
              </a:rPr>
              <a:t>: The way that a computer receives or sends bits of information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b="1" dirty="0">
                <a:cs typeface="Calibri"/>
              </a:rPr>
              <a:t>GPIO/IO pins</a:t>
            </a:r>
            <a:r>
              <a:rPr lang="en-US" sz="2000" dirty="0">
                <a:cs typeface="Calibri"/>
              </a:rPr>
              <a:t>: General purpose input output pins can be used as input or output devices, and can be turned on or off, or can detect if a connected signal is turned on or off 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b="1" dirty="0">
                <a:cs typeface="Calibri"/>
              </a:rPr>
              <a:t>Function</a:t>
            </a:r>
            <a:r>
              <a:rPr lang="en-US" sz="2000" dirty="0">
                <a:cs typeface="Calibri"/>
              </a:rPr>
              <a:t>: A function is a defined set of instructions that can be reused in a program without the programmer repeating the same instructions</a:t>
            </a:r>
            <a:endParaRPr lang="en-US" dirty="0"/>
          </a:p>
          <a:p>
            <a:endParaRPr lang="en-US" sz="2000" b="1" dirty="0">
              <a:cs typeface="Calibri"/>
            </a:endParaRPr>
          </a:p>
          <a:p>
            <a:r>
              <a:rPr lang="en-US" sz="2000" b="1" dirty="0">
                <a:cs typeface="Calibri"/>
              </a:rPr>
              <a:t>Library</a:t>
            </a:r>
            <a:r>
              <a:rPr lang="en-US" sz="2000" dirty="0">
                <a:cs typeface="Calibri"/>
              </a:rPr>
              <a:t>: A collection of functions typically designed to specialize at some specific task</a:t>
            </a:r>
            <a:endParaRPr lang="en-US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9447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#</a:t>
            </a:r>
            <a:r>
              <a:rPr lang="en-US" sz="4800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2</a:t>
            </a:r>
            <a:r>
              <a:rPr lang="en-US" sz="4800" b="0" strike="noStrike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Serial Communication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1186560" y="209124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pPr marL="457200" indent="-456840">
              <a:lnSpc>
                <a:spcPct val="100000"/>
              </a:lnSpc>
              <a:buClr>
                <a:srgbClr val="99CB38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Serial.begin</a:t>
            </a:r>
            <a:r>
              <a:rPr lang="en-US" sz="3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(9600)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57200" indent="-456840">
              <a:lnSpc>
                <a:spcPct val="100000"/>
              </a:lnSpc>
              <a:buClr>
                <a:srgbClr val="99CB38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Serial.print</a:t>
            </a:r>
            <a:r>
              <a:rPr lang="en-US" sz="3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() or </a:t>
            </a:r>
            <a:r>
              <a:rPr lang="en-US" sz="32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Serial.println</a:t>
            </a:r>
            <a:r>
              <a:rPr lang="en-US" sz="3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()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0" name="Picture 159"/>
          <p:cNvPicPr/>
          <p:nvPr/>
        </p:nvPicPr>
        <p:blipFill>
          <a:blip r:embed="rId3"/>
          <a:stretch/>
        </p:blipFill>
        <p:spPr>
          <a:xfrm>
            <a:off x="5912545" y="3193308"/>
            <a:ext cx="6278575" cy="298285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4"/>
          <p:cNvSpPr/>
          <p:nvPr/>
        </p:nvSpPr>
        <p:spPr>
          <a:xfrm>
            <a:off x="0" y="0"/>
            <a:ext cx="12191760" cy="6333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6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Serial Monitor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F10154-C8EC-8043-B787-0E905C261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22" y="779545"/>
            <a:ext cx="876300" cy="78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419762-3F22-B74A-8E8C-689DA9E53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70" y="713643"/>
            <a:ext cx="4813300" cy="450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11F311-2E54-044D-9F7A-EB4AFB939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154" y="471170"/>
            <a:ext cx="7670800" cy="4635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94FE50-292A-6046-8B2D-4615780852F9}"/>
              </a:ext>
            </a:extLst>
          </p:cNvPr>
          <p:cNvSpPr txBox="1"/>
          <p:nvPr/>
        </p:nvSpPr>
        <p:spPr>
          <a:xfrm>
            <a:off x="-154775" y="5890269"/>
            <a:ext cx="12043507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SophiaBelkin</a:t>
            </a:r>
            <a:r>
              <a:rPr lang="en-US" sz="1600" dirty="0"/>
              <a:t>/</a:t>
            </a:r>
            <a:r>
              <a:rPr lang="en-US" sz="1600" dirty="0" err="1"/>
              <a:t>BelkinCodingBootcamp</a:t>
            </a:r>
            <a:r>
              <a:rPr lang="en-US" sz="1600" dirty="0"/>
              <a:t>/blob/master/examples/</a:t>
            </a:r>
            <a:r>
              <a:rPr lang="en-US" sz="1600" dirty="0" err="1"/>
              <a:t>CommunicationSerial</a:t>
            </a:r>
            <a:r>
              <a:rPr lang="en-US" sz="1600" dirty="0"/>
              <a:t>/</a:t>
            </a:r>
            <a:r>
              <a:rPr lang="en-US" sz="1600" dirty="0" err="1"/>
              <a:t>CommunicationSerial.ino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23373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6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Serial Monitor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E2B995-782E-48C8-A7E6-C97361352499}"/>
              </a:ext>
            </a:extLst>
          </p:cNvPr>
          <p:cNvSpPr txBox="1"/>
          <p:nvPr/>
        </p:nvSpPr>
        <p:spPr>
          <a:xfrm>
            <a:off x="-154775" y="5890269"/>
            <a:ext cx="12043507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SophiaBelkin</a:t>
            </a:r>
            <a:r>
              <a:rPr lang="en-US" sz="1600" dirty="0"/>
              <a:t>/</a:t>
            </a:r>
            <a:r>
              <a:rPr lang="en-US" sz="1600" dirty="0" err="1"/>
              <a:t>BelkinCodingBootcamp</a:t>
            </a:r>
            <a:r>
              <a:rPr lang="en-US" sz="1600" dirty="0"/>
              <a:t>/blob/master/examples/</a:t>
            </a:r>
            <a:r>
              <a:rPr lang="en-US" sz="1600" dirty="0" err="1"/>
              <a:t>CommunicationSerial</a:t>
            </a:r>
            <a:r>
              <a:rPr lang="en-US" sz="1600" dirty="0"/>
              <a:t>/</a:t>
            </a:r>
            <a:r>
              <a:rPr lang="en-US" sz="1600" dirty="0" err="1"/>
              <a:t>CommunicationSerial.ino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55B15-7981-2845-AE78-86827D463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11" y="1135263"/>
            <a:ext cx="7272409" cy="406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189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03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" name="Rectangle 105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3" name="Straight Connector 107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4" name="Rectangle 109">
            <a:extLst>
              <a:ext uri="{FF2B5EF4-FFF2-40B4-BE49-F238E27FC236}">
                <a16:creationId xmlns:a16="http://schemas.microsoft.com/office/drawing/2014/main" id="{605A42EF-68E6-4808-81CD-E5ABD0ED92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11">
            <a:extLst>
              <a:ext uri="{FF2B5EF4-FFF2-40B4-BE49-F238E27FC236}">
                <a16:creationId xmlns:a16="http://schemas.microsoft.com/office/drawing/2014/main" id="{937C076B-00B1-4629-B27F-A86F9885FB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" name="Rectangle 113">
            <a:extLst>
              <a:ext uri="{FF2B5EF4-FFF2-40B4-BE49-F238E27FC236}">
                <a16:creationId xmlns:a16="http://schemas.microsoft.com/office/drawing/2014/main" id="{3FE9C285-56FB-4B36-8ECA-C2D6596AA9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7" name="Straight Connector 115">
            <a:extLst>
              <a:ext uri="{FF2B5EF4-FFF2-40B4-BE49-F238E27FC236}">
                <a16:creationId xmlns:a16="http://schemas.microsoft.com/office/drawing/2014/main" id="{3C4A154E-1950-4755-A5FC-5998EE0CC1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Picture 162"/>
          <p:cNvPicPr/>
          <p:nvPr/>
        </p:nvPicPr>
        <p:blipFill>
          <a:blip r:embed="rId2"/>
          <a:stretch/>
        </p:blipFill>
        <p:spPr>
          <a:xfrm>
            <a:off x="145352" y="995266"/>
            <a:ext cx="6152667" cy="4141027"/>
          </a:xfrm>
          <a:prstGeom prst="rect">
            <a:avLst/>
          </a:prstGeom>
        </p:spPr>
      </p:pic>
      <p:sp>
        <p:nvSpPr>
          <p:cNvPr id="161" name="TextShape 1"/>
          <p:cNvSpPr txBox="1"/>
          <p:nvPr/>
        </p:nvSpPr>
        <p:spPr>
          <a:xfrm>
            <a:off x="6411685" y="634946"/>
            <a:ext cx="512717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0" strike="noStrike" spc="-5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</a:rPr>
              <a:t>How does the Internet work
( Clients and Servers )</a:t>
            </a:r>
          </a:p>
        </p:txBody>
      </p:sp>
      <p:sp>
        <p:nvSpPr>
          <p:cNvPr id="162" name="TextShape 2"/>
          <p:cNvSpPr txBox="1"/>
          <p:nvPr/>
        </p:nvSpPr>
        <p:spPr>
          <a:xfrm>
            <a:off x="6411684" y="2198914"/>
            <a:ext cx="5127172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TCP/IP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– A set of protocols for sending and receiving data using packets and addresses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Client 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– A program that ‘connects’ to servers to start </a:t>
            </a:r>
            <a: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communication</a:t>
            </a:r>
            <a:b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b="1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web</a:t>
            </a:r>
            <a:r>
              <a:rPr lang="en-US" b="1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browsers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are a client program</a:t>
            </a:r>
            <a:endParaRPr lang="en-US" b="0" strike="noStrike" spc="-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Server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– A program that ‘accepts’ connections from client </a:t>
            </a:r>
            <a: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programs</a:t>
            </a:r>
            <a:b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b="1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web</a:t>
            </a:r>
            <a:r>
              <a:rPr lang="en-US" b="1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servers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handle connections </a:t>
            </a:r>
            <a:r>
              <a:rPr lang="en-US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from a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web browser</a:t>
            </a:r>
            <a:endParaRPr lang="en-US" b="0" strike="noStrike" spc="-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#3 Setting a simple HTTP web server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7552919" y="2743388"/>
            <a:ext cx="3372100" cy="1383767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800" dirty="0"/>
              <a:t>Step 1: Configure the Arduino IDE to support the ESP8266</a:t>
            </a:r>
          </a:p>
          <a:p>
            <a:endParaRPr lang="en-US" sz="2800" dirty="0"/>
          </a:p>
          <a:p>
            <a:endParaRPr lang="en-US" sz="2800" dirty="0"/>
          </a:p>
          <a:p>
            <a:pPr marL="342900" indent="-342900">
              <a:buFont typeface="Arial"/>
              <a:buChar char="•"/>
            </a:pPr>
            <a:endParaRPr lang="en-US" sz="2800" dirty="0"/>
          </a:p>
          <a:p>
            <a:pPr marL="342900" indent="-342900">
              <a:buFont typeface="Arial"/>
              <a:buChar char="•"/>
            </a:pP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E9CF10-CE2E-0040-B893-C1066E558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2" y="2083398"/>
            <a:ext cx="6469951" cy="3617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DF7B8C-4B47-9544-AEFD-6538F7CD7CD4}"/>
              </a:ext>
            </a:extLst>
          </p:cNvPr>
          <p:cNvSpPr txBox="1"/>
          <p:nvPr/>
        </p:nvSpPr>
        <p:spPr>
          <a:xfrm>
            <a:off x="434672" y="5932421"/>
            <a:ext cx="1106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/blob/master/examples/ESP8266Server/ESP8266Server.ino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EDD8791D-3B1E-8F4E-A4DE-8DFB91B43820}"/>
              </a:ext>
            </a:extLst>
          </p:cNvPr>
          <p:cNvSpPr txBox="1"/>
          <p:nvPr/>
        </p:nvSpPr>
        <p:spPr>
          <a:xfrm>
            <a:off x="459385" y="296562"/>
            <a:ext cx="10786909" cy="828092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2800" dirty="0"/>
              <a:t>Step 2: Include ESP8266WiFi and ESP8266WebServer libraries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FA059609-23F3-174F-A250-47D26C0741AB}"/>
              </a:ext>
            </a:extLst>
          </p:cNvPr>
          <p:cNvSpPr txBox="1"/>
          <p:nvPr/>
        </p:nvSpPr>
        <p:spPr>
          <a:xfrm>
            <a:off x="459384" y="296562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2800" dirty="0"/>
              <a:t>Step 3:  Declare a global object variable from ESP8266WebServer class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9D67C0-A027-E14B-B371-7E536D200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84" y="2242065"/>
            <a:ext cx="10208610" cy="30960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563748-1EBA-A542-8A3D-D67CE1E8A6E0}"/>
              </a:ext>
            </a:extLst>
          </p:cNvPr>
          <p:cNvSpPr txBox="1"/>
          <p:nvPr/>
        </p:nvSpPr>
        <p:spPr>
          <a:xfrm>
            <a:off x="434672" y="5932421"/>
            <a:ext cx="1106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/blob/master/examples/ESP8266Server/ESP8266Server.ino</a:t>
            </a:r>
          </a:p>
        </p:txBody>
      </p:sp>
    </p:spTree>
    <p:extLst>
      <p:ext uri="{BB962C8B-B14F-4D97-AF65-F5344CB8AC3E}">
        <p14:creationId xmlns:p14="http://schemas.microsoft.com/office/powerpoint/2010/main" val="2428111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09">
            <a:extLst>
              <a:ext uri="{FF2B5EF4-FFF2-40B4-BE49-F238E27FC236}">
                <a16:creationId xmlns:a16="http://schemas.microsoft.com/office/drawing/2014/main" id="{A2B7CDEB-5CB6-4CD7-A878-C8D41F72E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" name="Rectangle 111">
            <a:extLst>
              <a:ext uri="{FF2B5EF4-FFF2-40B4-BE49-F238E27FC236}">
                <a16:creationId xmlns:a16="http://schemas.microsoft.com/office/drawing/2014/main" id="{F7E1CCD8-0D33-4ABA-932F-523A57336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2" name="Straight Connector 113">
            <a:extLst>
              <a:ext uri="{FF2B5EF4-FFF2-40B4-BE49-F238E27FC236}">
                <a16:creationId xmlns:a16="http://schemas.microsoft.com/office/drawing/2014/main" id="{C3CE3642-C95C-4498-82FE-58F4A5B74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3" name="Rectangle 115">
            <a:extLst>
              <a:ext uri="{FF2B5EF4-FFF2-40B4-BE49-F238E27FC236}">
                <a16:creationId xmlns:a16="http://schemas.microsoft.com/office/drawing/2014/main" id="{1A1C6406-8520-4CCB-B38F-6D4DAC19E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17">
            <a:extLst>
              <a:ext uri="{FF2B5EF4-FFF2-40B4-BE49-F238E27FC236}">
                <a16:creationId xmlns:a16="http://schemas.microsoft.com/office/drawing/2014/main" id="{D2893A1F-D5D8-4034-A28F-4D8F18C46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590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" name="TextShape 1"/>
          <p:cNvSpPr txBox="1"/>
          <p:nvPr/>
        </p:nvSpPr>
        <p:spPr>
          <a:xfrm>
            <a:off x="492369" y="516835"/>
            <a:ext cx="3735502" cy="2103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strike="noStrike" spc="-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</a:rPr>
              <a:t>What is Arduino?</a:t>
            </a:r>
          </a:p>
        </p:txBody>
      </p:sp>
      <p:sp>
        <p:nvSpPr>
          <p:cNvPr id="104" name="TextShape 2"/>
          <p:cNvSpPr txBox="1"/>
          <p:nvPr/>
        </p:nvSpPr>
        <p:spPr>
          <a:xfrm>
            <a:off x="492371" y="2653800"/>
            <a:ext cx="3735500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 </a:t>
            </a:r>
            <a:r>
              <a:rPr lang="en-US" sz="15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microcontroller</a:t>
            </a:r>
            <a:r>
              <a:rPr lang="en-US" sz="1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board </a:t>
            </a:r>
            <a:br>
              <a:rPr lang="en-US" sz="1500" spc="-1" dirty="0">
                <a:solidFill>
                  <a:srgbClr val="FFFFFF"/>
                </a:solidFill>
              </a:rPr>
            </a:br>
            <a:r>
              <a:rPr lang="en-US" sz="15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( a small single chip computer )</a:t>
            </a:r>
            <a:br>
              <a:rPr lang="en-US" sz="1500" i="1" spc="-1" dirty="0">
                <a:solidFill>
                  <a:srgbClr val="FFFFFF"/>
                </a:solidFill>
              </a:rPr>
            </a:br>
            <a:endParaRPr lang="en-US" sz="1500" b="0" strike="noStrike" spc="-1" dirty="0">
              <a:solidFill>
                <a:srgbClr val="FFFFFF"/>
              </a:solidFill>
            </a:endParaRPr>
          </a:p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 USB connection for programming and basic communication</a:t>
            </a:r>
            <a:br>
              <a:rPr lang="en-US" sz="1500" spc="-1" dirty="0">
                <a:solidFill>
                  <a:srgbClr val="FFFFFF"/>
                </a:solidFill>
              </a:rPr>
            </a:br>
            <a:endParaRPr lang="en-US" sz="1500" b="0" strike="noStrike" spc="-1" dirty="0">
              <a:solidFill>
                <a:srgbClr val="FFFFFF"/>
              </a:solidFill>
            </a:endParaRPr>
          </a:p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Has a number of connections that can be wired to external electronics for gathering data or control (GPIO).</a:t>
            </a:r>
            <a:br>
              <a:rPr lang="en-US" sz="1500" spc="-1" dirty="0">
                <a:solidFill>
                  <a:srgbClr val="FFFFFF"/>
                </a:solidFill>
              </a:rPr>
            </a:br>
            <a:endParaRPr lang="en-US" sz="1500" b="0" strike="noStrike" spc="-1" dirty="0">
              <a:solidFill>
                <a:srgbClr val="FFFFFF"/>
              </a:solidFill>
            </a:endParaRPr>
          </a:p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User friendly </a:t>
            </a:r>
            <a:r>
              <a:rPr lang="en-US" sz="15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opensource hardware, software, and tools</a:t>
            </a:r>
            <a:r>
              <a:rPr lang="en-US" sz="1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designed for learning programming and electronics</a:t>
            </a:r>
            <a:endParaRPr lang="en-US" sz="1500" b="0" strike="noStrike" spc="-1" dirty="0">
              <a:solidFill>
                <a:srgbClr val="FFFFFF"/>
              </a:solidFill>
            </a:endParaRPr>
          </a:p>
        </p:txBody>
      </p:sp>
      <p:sp>
        <p:nvSpPr>
          <p:cNvPr id="135" name="Rectangle 119">
            <a:extLst>
              <a:ext uri="{FF2B5EF4-FFF2-40B4-BE49-F238E27FC236}">
                <a16:creationId xmlns:a16="http://schemas.microsoft.com/office/drawing/2014/main" id="{A108754F-0BAB-43E5-8CCC-828C2FC9B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679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C870A5F-7A68-4D3C-8A18-B184C6C3B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78" r="-3" b="-3"/>
          <a:stretch/>
        </p:blipFill>
        <p:spPr>
          <a:xfrm>
            <a:off x="4812161" y="-2655"/>
            <a:ext cx="3606643" cy="3358597"/>
          </a:xfrm>
          <a:prstGeom prst="rect">
            <a:avLst/>
          </a:prstGeom>
        </p:spPr>
      </p:pic>
      <p:sp>
        <p:nvSpPr>
          <p:cNvPr id="136" name="Rectangle 121">
            <a:extLst>
              <a:ext uri="{FF2B5EF4-FFF2-40B4-BE49-F238E27FC236}">
                <a16:creationId xmlns:a16="http://schemas.microsoft.com/office/drawing/2014/main" id="{6FBFE7E1-0D9B-4B97-B754-C68544879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279" y="0"/>
            <a:ext cx="3610035" cy="33559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/>
          <p:cNvPicPr/>
          <p:nvPr/>
        </p:nvPicPr>
        <p:blipFill rotWithShape="1">
          <a:blip r:embed="rId3"/>
          <a:srcRect t="8028" r="2" b="31190"/>
          <a:stretch/>
        </p:blipFill>
        <p:spPr>
          <a:xfrm>
            <a:off x="4812160" y="3504904"/>
            <a:ext cx="7379840" cy="3353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EDD8791D-3B1E-8F4E-A4DE-8DFB91B43820}"/>
              </a:ext>
            </a:extLst>
          </p:cNvPr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2800" dirty="0"/>
              <a:t>Step 4: Connect to the </a:t>
            </a:r>
            <a:r>
              <a:rPr lang="en-US" sz="2800" dirty="0" err="1"/>
              <a:t>WiFi</a:t>
            </a:r>
            <a:r>
              <a:rPr lang="en-US" sz="2800" dirty="0"/>
              <a:t> network with ESP8266</a:t>
            </a: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FDA8AE68-F5F5-364E-A864-21022BCD0877}"/>
              </a:ext>
            </a:extLst>
          </p:cNvPr>
          <p:cNvSpPr txBox="1"/>
          <p:nvPr/>
        </p:nvSpPr>
        <p:spPr>
          <a:xfrm>
            <a:off x="434672" y="761797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2800" dirty="0"/>
              <a:t>Step 5 : Get local IP address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B8CAC-3F71-5B4B-A0F4-856DCDB29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90" y="2413687"/>
            <a:ext cx="6309153" cy="38006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A014AC-DAD2-A94C-95ED-40B307B494ED}"/>
              </a:ext>
            </a:extLst>
          </p:cNvPr>
          <p:cNvSpPr txBox="1"/>
          <p:nvPr/>
        </p:nvSpPr>
        <p:spPr>
          <a:xfrm>
            <a:off x="434672" y="5932421"/>
            <a:ext cx="1106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/blob/master/examples/ESP8266Server/ESP8266Server.ino</a:t>
            </a:r>
          </a:p>
        </p:txBody>
      </p:sp>
    </p:spTree>
    <p:extLst>
      <p:ext uri="{BB962C8B-B14F-4D97-AF65-F5344CB8AC3E}">
        <p14:creationId xmlns:p14="http://schemas.microsoft.com/office/powerpoint/2010/main" val="3952475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EDD8791D-3B1E-8F4E-A4DE-8DFB91B43820}"/>
              </a:ext>
            </a:extLst>
          </p:cNvPr>
          <p:cNvSpPr txBox="1"/>
          <p:nvPr/>
        </p:nvSpPr>
        <p:spPr>
          <a:xfrm>
            <a:off x="6805053" y="1056139"/>
            <a:ext cx="4813072" cy="306727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Step 6: Specify the code to be execute when an HTTP request is performed on each path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endParaRPr lang="en-US" sz="3200" spc="-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Step 7: Handle the actual incoming of HTTP requests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99E392-59AE-8548-83DA-52C1AEC8A0AE}"/>
              </a:ext>
            </a:extLst>
          </p:cNvPr>
          <p:cNvSpPr txBox="1"/>
          <p:nvPr/>
        </p:nvSpPr>
        <p:spPr>
          <a:xfrm>
            <a:off x="434672" y="5932421"/>
            <a:ext cx="1106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/blob/master/examples/ESP8266Server/ESP8266Server.ino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9F86E-77FA-484E-BB46-1F35C8826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53" y="1305249"/>
            <a:ext cx="6526205" cy="383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0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#4 Creating a </a:t>
            </a:r>
            <a:r>
              <a:rPr lang="en-US" sz="4800" spc="-1" dirty="0" err="1">
                <a:solidFill>
                  <a:srgbClr val="000000"/>
                </a:solidFill>
                <a:latin typeface="+mj-lt"/>
                <a:cs typeface="Calibri"/>
              </a:rPr>
              <a:t>WiFi</a:t>
            </a: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 / Web Controlled LED</a:t>
            </a:r>
            <a:endParaRPr lang="en-US" sz="4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505692" y="1736809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C36A6-F57B-BF4F-A0DA-163E798F9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3" y="1538658"/>
            <a:ext cx="12192000" cy="44193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F20FE2-C215-3748-8D4A-63FF63DC4043}"/>
              </a:ext>
            </a:extLst>
          </p:cNvPr>
          <p:cNvSpPr/>
          <p:nvPr/>
        </p:nvSpPr>
        <p:spPr>
          <a:xfrm>
            <a:off x="52755" y="3254038"/>
            <a:ext cx="3720051" cy="4942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FB3708-D1BA-7D48-82BB-FAFE828BCFFD}"/>
              </a:ext>
            </a:extLst>
          </p:cNvPr>
          <p:cNvSpPr txBox="1"/>
          <p:nvPr/>
        </p:nvSpPr>
        <p:spPr>
          <a:xfrm>
            <a:off x="257946" y="5973092"/>
            <a:ext cx="1160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</a:t>
            </a:r>
            <a:r>
              <a:rPr lang="en-US" dirty="0" err="1"/>
              <a:t>WifiControledLED</a:t>
            </a:r>
            <a:r>
              <a:rPr lang="en-US" dirty="0"/>
              <a:t>/</a:t>
            </a:r>
            <a:r>
              <a:rPr lang="en-US" dirty="0" err="1"/>
              <a:t>WifiControledLED.ino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1394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#4 Creating a </a:t>
            </a:r>
            <a:r>
              <a:rPr lang="en-US" sz="4800" spc="-1" dirty="0" err="1">
                <a:solidFill>
                  <a:srgbClr val="000000"/>
                </a:solidFill>
                <a:latin typeface="+mj-lt"/>
                <a:cs typeface="Calibri"/>
              </a:rPr>
              <a:t>WiFi</a:t>
            </a: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 / Web Controlled LED</a:t>
            </a:r>
            <a:endParaRPr lang="en-US" sz="4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505692" y="1736809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DE1FD-BBBE-7745-B5A0-C781CA8B2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4" y="1538658"/>
            <a:ext cx="12192000" cy="44193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A1642D-561F-7244-933F-9F71D0DCE712}"/>
              </a:ext>
            </a:extLst>
          </p:cNvPr>
          <p:cNvSpPr/>
          <p:nvPr/>
        </p:nvSpPr>
        <p:spPr>
          <a:xfrm>
            <a:off x="82234" y="3966519"/>
            <a:ext cx="12109765" cy="10132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6381C7-8A57-9048-8F81-2A7DCE2FBCB8}"/>
              </a:ext>
            </a:extLst>
          </p:cNvPr>
          <p:cNvSpPr txBox="1"/>
          <p:nvPr/>
        </p:nvSpPr>
        <p:spPr>
          <a:xfrm>
            <a:off x="171448" y="6003262"/>
            <a:ext cx="1160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</a:t>
            </a:r>
            <a:r>
              <a:rPr lang="en-US" dirty="0" err="1"/>
              <a:t>WifiControledLED</a:t>
            </a:r>
            <a:r>
              <a:rPr lang="en-US" dirty="0"/>
              <a:t>/</a:t>
            </a:r>
            <a:r>
              <a:rPr lang="en-US" dirty="0" err="1"/>
              <a:t>WifiControledLED.ino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565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CAE9AB-202A-B543-8321-5A3AA4E23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08" y="275320"/>
            <a:ext cx="6035919" cy="56977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BFEE9C-13B6-E04D-94BC-FFC7B6740763}"/>
              </a:ext>
            </a:extLst>
          </p:cNvPr>
          <p:cNvSpPr/>
          <p:nvPr/>
        </p:nvSpPr>
        <p:spPr>
          <a:xfrm>
            <a:off x="931985" y="1812165"/>
            <a:ext cx="4554415" cy="2813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FDA0B-2840-2649-98C5-99A97304DBEA}"/>
              </a:ext>
            </a:extLst>
          </p:cNvPr>
          <p:cNvSpPr/>
          <p:nvPr/>
        </p:nvSpPr>
        <p:spPr>
          <a:xfrm>
            <a:off x="931984" y="3137037"/>
            <a:ext cx="4554415" cy="2813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BE457-DBA4-F14D-801D-27C399861730}"/>
              </a:ext>
            </a:extLst>
          </p:cNvPr>
          <p:cNvSpPr txBox="1"/>
          <p:nvPr/>
        </p:nvSpPr>
        <p:spPr>
          <a:xfrm>
            <a:off x="257946" y="5973092"/>
            <a:ext cx="1160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</a:t>
            </a:r>
            <a:r>
              <a:rPr lang="en-US" dirty="0" err="1"/>
              <a:t>WifiControledLED</a:t>
            </a:r>
            <a:r>
              <a:rPr lang="en-US" dirty="0"/>
              <a:t>/</a:t>
            </a:r>
            <a:r>
              <a:rPr lang="en-US" dirty="0" err="1"/>
              <a:t>WifiControledLED.ino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0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2"/>
          <p:cNvSpPr txBox="1"/>
          <p:nvPr/>
        </p:nvSpPr>
        <p:spPr>
          <a:xfrm>
            <a:off x="505692" y="2835667"/>
            <a:ext cx="10058040" cy="2924142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cs typeface="Calibri"/>
              </a:rPr>
              <a:t>Free platform that lets you create connection between different web-service and applications</a:t>
            </a: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Stands for ‘If this, then that’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A combination of a TRIGGER and an 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Examples: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If the sensor was triggered, send me a message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70A8E-B64C-A040-BEDB-4F426C0CD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2" y="1835483"/>
            <a:ext cx="1409700" cy="647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1413C9-1B05-884F-9B44-DB7EDBB0B035}"/>
              </a:ext>
            </a:extLst>
          </p:cNvPr>
          <p:cNvSpPr txBox="1"/>
          <p:nvPr/>
        </p:nvSpPr>
        <p:spPr>
          <a:xfrm>
            <a:off x="505692" y="412746"/>
            <a:ext cx="11107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#5 Prototyping IoT with ESP8266 and IFTTT</a:t>
            </a:r>
          </a:p>
          <a:p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04810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392716" y="102818"/>
            <a:ext cx="11185565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3600" dirty="0">
                <a:latin typeface="+mj-lt"/>
              </a:rPr>
              <a:t>#5 Prototyping IoT with ESP8266 and IFTTT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616903" y="1812641"/>
            <a:ext cx="10058040" cy="3860671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dirty="0"/>
              <a:t>Step 1 Setup the circuit 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Step 2 Create an account on </a:t>
            </a:r>
            <a:r>
              <a:rPr lang="en-US" dirty="0">
                <a:hlinkClick r:id="rId2"/>
              </a:rPr>
              <a:t>https://ifttt.com/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Step 3 Create an IFTTT Webhook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Step 4 Add </a:t>
            </a:r>
            <a:r>
              <a:rPr lang="en-US" b="1" dirty="0" err="1"/>
              <a:t>IFTTTWebhook</a:t>
            </a:r>
            <a:r>
              <a:rPr lang="en-US" b="1" dirty="0"/>
              <a:t> to </a:t>
            </a:r>
            <a:r>
              <a:rPr lang="en-US" dirty="0"/>
              <a:t>your Arduino libraries</a:t>
            </a:r>
          </a:p>
          <a:p>
            <a:endParaRPr lang="en-US" dirty="0"/>
          </a:p>
          <a:p>
            <a:r>
              <a:rPr lang="en-US" dirty="0"/>
              <a:t>Step 5 Connect to Wi-Fi</a:t>
            </a:r>
          </a:p>
          <a:p>
            <a:endParaRPr lang="en-US" dirty="0"/>
          </a:p>
          <a:p>
            <a:r>
              <a:rPr lang="en-US" dirty="0"/>
              <a:t>Step 6 Set up IFTTT integration</a:t>
            </a:r>
          </a:p>
          <a:p>
            <a:endParaRPr lang="en-US" dirty="0"/>
          </a:p>
          <a:p>
            <a:r>
              <a:rPr lang="en-US" dirty="0"/>
              <a:t>Step 7 Add IFTTT Credentials to the Code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3035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E5160B17-185B-4241-ADC2-1A13B3CF4A65}"/>
              </a:ext>
            </a:extLst>
          </p:cNvPr>
          <p:cNvSpPr txBox="1"/>
          <p:nvPr/>
        </p:nvSpPr>
        <p:spPr>
          <a:xfrm>
            <a:off x="454500" y="457200"/>
            <a:ext cx="11185565" cy="601787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2800" dirty="0"/>
              <a:t>Step 1 Setup the circuit </a:t>
            </a: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6484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FB1170-6505-854A-90AA-283D67DAC358}"/>
              </a:ext>
            </a:extLst>
          </p:cNvPr>
          <p:cNvSpPr txBox="1"/>
          <p:nvPr/>
        </p:nvSpPr>
        <p:spPr>
          <a:xfrm>
            <a:off x="457199" y="383061"/>
            <a:ext cx="687681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cs typeface="Calibri"/>
              </a:rPr>
              <a:t>Step 2 Create an account on </a:t>
            </a:r>
            <a:r>
              <a:rPr lang="en-US" sz="2800" dirty="0">
                <a:hlinkClick r:id="rId2"/>
              </a:rPr>
              <a:t>https://ifttt.com/</a:t>
            </a:r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Step 3 Create an IFTTT Webhook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52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E34760-3F84-4343-AC61-C8110BEA5EE3}"/>
              </a:ext>
            </a:extLst>
          </p:cNvPr>
          <p:cNvSpPr/>
          <p:nvPr/>
        </p:nvSpPr>
        <p:spPr>
          <a:xfrm>
            <a:off x="479310" y="476421"/>
            <a:ext cx="77244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cs typeface="Calibri"/>
              </a:rPr>
              <a:t>Step 4 Add </a:t>
            </a:r>
            <a:r>
              <a:rPr lang="en-US" sz="2800" b="1" dirty="0" err="1"/>
              <a:t>IFTTTWebhook</a:t>
            </a:r>
            <a:r>
              <a:rPr lang="en-US" sz="2800" b="1" dirty="0"/>
              <a:t> to </a:t>
            </a:r>
            <a:r>
              <a:rPr lang="en-US" sz="2800" dirty="0"/>
              <a:t>your Arduino libraries</a:t>
            </a:r>
          </a:p>
        </p:txBody>
      </p:sp>
    </p:spTree>
    <p:extLst>
      <p:ext uri="{BB962C8B-B14F-4D97-AF65-F5344CB8AC3E}">
        <p14:creationId xmlns:p14="http://schemas.microsoft.com/office/powerpoint/2010/main" val="3301274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4"/>
          <p:cNvSpPr/>
          <p:nvPr/>
        </p:nvSpPr>
        <p:spPr>
          <a:xfrm>
            <a:off x="0" y="0"/>
            <a:ext cx="12191760" cy="6333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3" name="Content Placeholder 3"/>
          <p:cNvPicPr/>
          <p:nvPr/>
        </p:nvPicPr>
        <p:blipFill>
          <a:blip r:embed="rId2"/>
          <a:stretch/>
        </p:blipFill>
        <p:spPr>
          <a:xfrm>
            <a:off x="418395" y="208759"/>
            <a:ext cx="6911809" cy="5973830"/>
          </a:xfrm>
          <a:prstGeom prst="rect">
            <a:avLst/>
          </a:prstGeom>
          <a:ln>
            <a:noFill/>
          </a:ln>
        </p:spPr>
      </p:pic>
      <p:sp>
        <p:nvSpPr>
          <p:cNvPr id="114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6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Meet Arduino Uno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EA5213-5555-CB45-84D0-161318FCEE9D}"/>
              </a:ext>
            </a:extLst>
          </p:cNvPr>
          <p:cNvSpPr txBox="1"/>
          <p:nvPr/>
        </p:nvSpPr>
        <p:spPr>
          <a:xfrm>
            <a:off x="469557" y="457200"/>
            <a:ext cx="3615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Step 5 Connect to Wi-Fi</a:t>
            </a:r>
          </a:p>
        </p:txBody>
      </p:sp>
    </p:spTree>
    <p:extLst>
      <p:ext uri="{BB962C8B-B14F-4D97-AF65-F5344CB8AC3E}">
        <p14:creationId xmlns:p14="http://schemas.microsoft.com/office/powerpoint/2010/main" val="3201106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FAEA40-7121-784F-9FA3-89ABD2E937BC}"/>
              </a:ext>
            </a:extLst>
          </p:cNvPr>
          <p:cNvSpPr/>
          <p:nvPr/>
        </p:nvSpPr>
        <p:spPr>
          <a:xfrm>
            <a:off x="466954" y="464064"/>
            <a:ext cx="46496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Step 6 Set up IFTTT integration</a:t>
            </a:r>
          </a:p>
        </p:txBody>
      </p:sp>
    </p:spTree>
    <p:extLst>
      <p:ext uri="{BB962C8B-B14F-4D97-AF65-F5344CB8AC3E}">
        <p14:creationId xmlns:p14="http://schemas.microsoft.com/office/powerpoint/2010/main" val="1534587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D8C4EE-98AE-C245-AD7A-C2C5F8A3A32B}"/>
              </a:ext>
            </a:extLst>
          </p:cNvPr>
          <p:cNvSpPr/>
          <p:nvPr/>
        </p:nvSpPr>
        <p:spPr>
          <a:xfrm>
            <a:off x="479311" y="476421"/>
            <a:ext cx="61422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Step 7 Add IFTTT Credentials to the Code</a:t>
            </a:r>
          </a:p>
        </p:txBody>
      </p:sp>
    </p:spTree>
    <p:extLst>
      <p:ext uri="{BB962C8B-B14F-4D97-AF65-F5344CB8AC3E}">
        <p14:creationId xmlns:p14="http://schemas.microsoft.com/office/powerpoint/2010/main" val="2709136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Glossary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285750" indent="-285750">
              <a:buFont typeface="Arial"/>
              <a:buChar char="•"/>
            </a:pPr>
            <a:r>
              <a:rPr lang="en-US" sz="2000"/>
              <a:t>Analog: An input or output that can send or receive a range of values</a:t>
            </a:r>
            <a:endParaRPr lang="en-US" sz="2000" spc="-1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Digital: An input our</a:t>
            </a:r>
            <a:r>
              <a:rPr lang="en-US" sz="2000">
                <a:cs typeface="Calibri"/>
              </a:rPr>
              <a:t> output that can send or receive a value of 0 or 1 ( LOW, and HIGH )</a:t>
            </a:r>
            <a:endParaRPr lang="en-US" sz="2000" spc="-1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Function</a:t>
            </a:r>
            <a:r>
              <a:rPr lang="en-US" sz="2000">
                <a:cs typeface="Calibri"/>
              </a:rPr>
              <a:t>:</a:t>
            </a:r>
            <a:r>
              <a:rPr lang="en-US" sz="2000">
                <a:solidFill>
                  <a:srgbClr val="000000"/>
                </a:solidFill>
                <a:cs typeface="Calibri"/>
              </a:rPr>
              <a:t> </a:t>
            </a:r>
            <a:r>
              <a:rPr lang="en-US" sz="2000" spc="-1">
                <a:solidFill>
                  <a:srgbClr val="404040"/>
                </a:solidFill>
                <a:cs typeface="Calibri"/>
              </a:rPr>
              <a:t>A defined section of code that executes a specific task.</a:t>
            </a:r>
          </a:p>
          <a:p>
            <a:endParaRPr lang="en-US" sz="2000" spc="-1">
              <a:solidFill>
                <a:srgbClr val="40404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Ground:</a:t>
            </a:r>
            <a:r>
              <a:rPr lang="en-US" sz="2000">
                <a:solidFill>
                  <a:srgbClr val="000000"/>
                </a:solidFill>
                <a:cs typeface="Calibri"/>
              </a:rPr>
              <a:t> </a:t>
            </a:r>
            <a:r>
              <a:rPr lang="en-US" sz="2000" spc="-1">
                <a:solidFill>
                  <a:srgbClr val="404040"/>
                </a:solidFill>
                <a:cs typeface="Calibri"/>
              </a:rPr>
              <a:t>The point of a circuit where there is 0 potential electrical energy. Without a ground, electricity will not have a place to flow in a circuit.</a:t>
            </a:r>
          </a:p>
          <a:p>
            <a:pPr marL="285750" indent="-28575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Serial monitor : </a:t>
            </a:r>
            <a:r>
              <a:rPr lang="en-US" sz="2000" spc="-1">
                <a:solidFill>
                  <a:srgbClr val="404040"/>
                </a:solidFill>
                <a:cs typeface="Calibri"/>
              </a:rPr>
              <a:t>A tool used to communicate with the Arduino board via the USB Serial port. </a:t>
            </a:r>
            <a:endParaRPr lang="en-US" sz="2000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64560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Links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 dirty="0">
                <a:solidFill>
                  <a:srgbClr val="000000"/>
                </a:solidFill>
                <a:latin typeface="Calibri"/>
                <a:cs typeface="Calibri"/>
                <a:hlinkClick r:id="rId2"/>
              </a:rPr>
              <a:t>https://www.arduino.cc/en/Main/Software</a:t>
            </a:r>
            <a:r>
              <a:rPr lang="en-US" sz="2000" spc="-1" dirty="0">
                <a:cs typeface="Calibri"/>
              </a:rPr>
              <a:t> - The official Arduino IDE</a:t>
            </a:r>
            <a:endParaRPr lang="en-US" dirty="0"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https://www.makerspaces.com/arduino-uno-tutorial-beginners/</a:t>
            </a: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 - Arduino Beginner tutorial(s)</a:t>
            </a:r>
            <a:endParaRPr lang="en-US" sz="2000" b="0" strike="noStrike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 dirty="0">
              <a:latin typeface="Calibri"/>
              <a:cs typeface="Calibri"/>
            </a:endParaRPr>
          </a:p>
          <a:p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https://www.makeuseof.com/tag/getting-started-with-arduino-a-beginners-guide/</a:t>
            </a:r>
            <a:endParaRPr lang="en-US" dirty="0"/>
          </a:p>
          <a:p>
            <a:endParaRPr lang="en-US" sz="2000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en-US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5"/>
              </a:rPr>
              <a:t>https://www.arduino.cc/en/tutorial/links</a:t>
            </a: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 - More Arduino programming links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000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en-US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6"/>
              </a:rPr>
              <a:t>http://www.oddwires.com/arduino-project-ideas/</a:t>
            </a: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 - Arduino Project Ideas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000" b="0" strike="noStrike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r>
              <a:rPr lang="en-US" sz="2000" spc="-1" dirty="0">
                <a:solidFill>
                  <a:srgbClr val="000000"/>
                </a:solidFill>
                <a:latin typeface="Calibri"/>
                <a:cs typeface="Calibri"/>
                <a:hlinkClick r:id="rId7"/>
              </a:rPr>
              <a:t>https://www.hackster.io/Aritro/getting-started-with-esp-nodemcu-using-arduinoide-aa7267</a:t>
            </a:r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dirty="0">
                <a:hlinkClick r:id="rId8"/>
              </a:rPr>
              <a:t>https://github.com/SophiaBelkin/BelkinCodingBootcamp</a:t>
            </a:r>
            <a:endParaRPr lang="en-US" dirty="0"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58764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66388" y="152695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257388" y="1145504"/>
            <a:ext cx="2623392" cy="388055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For Absolute Begineers</a:t>
            </a:r>
            <a:b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</a:b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0BFFB-B57D-4F46-83C4-5C62C629A278}"/>
              </a:ext>
            </a:extLst>
          </p:cNvPr>
          <p:cNvSpPr txBox="1"/>
          <p:nvPr/>
        </p:nvSpPr>
        <p:spPr>
          <a:xfrm>
            <a:off x="4396947" y="1923535"/>
            <a:ext cx="6096000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Getting Started with Arduino: The Open Source Electronics Prototyping Platform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B41DCC2-D7B0-4584-98E1-52F848F2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78" y="1948248"/>
            <a:ext cx="2486383" cy="3857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5C7A7-8677-47E8-8E70-EA62AB2A4075}"/>
              </a:ext>
            </a:extLst>
          </p:cNvPr>
          <p:cNvSpPr txBox="1"/>
          <p:nvPr/>
        </p:nvSpPr>
        <p:spPr>
          <a:xfrm>
            <a:off x="4499918" y="3097427"/>
            <a:ext cx="413951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 </a:t>
            </a:r>
            <a:r>
              <a:rPr lang="en-US">
                <a:solidFill>
                  <a:srgbClr val="0066C0"/>
                </a:solidFill>
                <a:latin typeface="Amazon Ember"/>
                <a:hlinkClick r:id="rId3"/>
              </a:rPr>
              <a:t>Massimo Banzi</a:t>
            </a:r>
            <a:r>
              <a:rPr lang="en-US">
                <a:solidFill>
                  <a:srgbClr val="111111"/>
                </a:solidFill>
                <a:latin typeface="Amazon Ember"/>
              </a:rPr>
              <a:t> </a:t>
            </a:r>
            <a:r>
              <a:rPr lang="en-US">
                <a:solidFill>
                  <a:srgbClr val="555555"/>
                </a:solidFill>
                <a:latin typeface="Amazon Ember"/>
              </a:rPr>
              <a:t>, </a:t>
            </a:r>
            <a:r>
              <a:rPr lang="en-US">
                <a:solidFill>
                  <a:srgbClr val="0066C0"/>
                </a:solidFill>
                <a:latin typeface="Amazon Ember"/>
                <a:hlinkClick r:id="rId4"/>
              </a:rPr>
              <a:t>Michael Shiloh</a:t>
            </a:r>
            <a:endParaRPr lang="en-US">
              <a:solidFill>
                <a:srgbClr val="111111"/>
              </a:solidFill>
              <a:latin typeface="Amazon Emb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AE1AF-A457-4A61-9C19-BD9DBA2763BA}"/>
              </a:ext>
            </a:extLst>
          </p:cNvPr>
          <p:cNvSpPr txBox="1"/>
          <p:nvPr/>
        </p:nvSpPr>
        <p:spPr>
          <a:xfrm>
            <a:off x="4497859" y="3818237"/>
            <a:ext cx="6944497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This is a beginner friendly book written based on the </a:t>
            </a:r>
            <a:r>
              <a:rPr lang="en-US">
                <a:cs typeface="Calibri"/>
              </a:rPr>
              <a:t>platforms's cofounder Massimo Banzi's expensive experience in teaching, using and building Ardunio</a:t>
            </a:r>
          </a:p>
        </p:txBody>
      </p:sp>
    </p:spTree>
    <p:extLst>
      <p:ext uri="{BB962C8B-B14F-4D97-AF65-F5344CB8AC3E}">
        <p14:creationId xmlns:p14="http://schemas.microsoft.com/office/powerpoint/2010/main" val="30936188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370658" y="1279369"/>
            <a:ext cx="3210338" cy="357163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Take your skill to the next level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1AAF8-488C-470B-AAF7-2DB74E5AA246}"/>
              </a:ext>
            </a:extLst>
          </p:cNvPr>
          <p:cNvSpPr txBox="1"/>
          <p:nvPr/>
        </p:nvSpPr>
        <p:spPr>
          <a:xfrm>
            <a:off x="4396946" y="2067697"/>
            <a:ext cx="6384324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Programming Arduino Next Steps: Going Further with Sketches</a:t>
            </a:r>
          </a:p>
        </p:txBody>
      </p:sp>
      <p:pic>
        <p:nvPicPr>
          <p:cNvPr id="4" name="Picture 4" descr="A circuit board&#10;&#10;Description generated with very high confidence">
            <a:extLst>
              <a:ext uri="{FF2B5EF4-FFF2-40B4-BE49-F238E27FC236}">
                <a16:creationId xmlns:a16="http://schemas.microsoft.com/office/drawing/2014/main" id="{7FCCB4E1-A109-41D1-8B7E-04696E18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27" y="2167452"/>
            <a:ext cx="2457707" cy="3779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6BCA16-C8D5-4693-BFDF-D50CAE4AA663}"/>
              </a:ext>
            </a:extLst>
          </p:cNvPr>
          <p:cNvSpPr txBox="1"/>
          <p:nvPr/>
        </p:nvSpPr>
        <p:spPr>
          <a:xfrm>
            <a:off x="4427838" y="299445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 </a:t>
            </a:r>
            <a:r>
              <a:rPr lang="en-US">
                <a:solidFill>
                  <a:srgbClr val="0066C0"/>
                </a:solidFill>
                <a:latin typeface="Amazon Ember"/>
                <a:hlinkClick r:id="rId3"/>
              </a:rPr>
              <a:t>Simon Monk</a:t>
            </a:r>
            <a:r>
              <a:rPr lang="en-US">
                <a:solidFill>
                  <a:srgbClr val="111111"/>
                </a:solidFill>
                <a:latin typeface="Amazon Ember"/>
              </a:rPr>
              <a:t>  </a:t>
            </a:r>
            <a:endParaRPr lang="en-US">
              <a:solidFill>
                <a:srgbClr val="555555"/>
              </a:solidFill>
              <a:latin typeface="Amazon Emb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76A9F-90AD-4CFB-968E-DDC0C97FBEAE}"/>
              </a:ext>
            </a:extLst>
          </p:cNvPr>
          <p:cNvSpPr txBox="1"/>
          <p:nvPr/>
        </p:nvSpPr>
        <p:spPr>
          <a:xfrm>
            <a:off x="4427838" y="3509319"/>
            <a:ext cx="6096000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Learn advanced Arduino programming techniques, including how to:</a:t>
            </a:r>
          </a:p>
          <a:p>
            <a:endParaRPr lang="en-US">
              <a:solidFill>
                <a:srgbClr val="333333"/>
              </a:solidFill>
              <a:latin typeface="Arial"/>
              <a:cs typeface="Arial"/>
            </a:endParaRP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Program Arduino for the Internet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Maximizing serial communications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Managing memory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Performing dinital signal processing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Create and release your own code library</a:t>
            </a:r>
          </a:p>
        </p:txBody>
      </p:sp>
    </p:spTree>
    <p:extLst>
      <p:ext uri="{BB962C8B-B14F-4D97-AF65-F5344CB8AC3E}">
        <p14:creationId xmlns:p14="http://schemas.microsoft.com/office/powerpoint/2010/main" val="33568567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370658" y="1279369"/>
            <a:ext cx="3210338" cy="357163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Take your skill to the next level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1AAF8-488C-470B-AAF7-2DB74E5AA246}"/>
              </a:ext>
            </a:extLst>
          </p:cNvPr>
          <p:cNvSpPr txBox="1"/>
          <p:nvPr/>
        </p:nvSpPr>
        <p:spPr>
          <a:xfrm>
            <a:off x="4396946" y="2067697"/>
            <a:ext cx="6384324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0000"/>
                </a:solidFill>
              </a:rPr>
              <a:t>Electronics from the Ground Up: Learn by Hacking, Designing, and Inventing</a:t>
            </a:r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BCA16-C8D5-4693-BFDF-D50CAE4AA663}"/>
              </a:ext>
            </a:extLst>
          </p:cNvPr>
          <p:cNvSpPr txBox="1"/>
          <p:nvPr/>
        </p:nvSpPr>
        <p:spPr>
          <a:xfrm>
            <a:off x="4427838" y="299445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mazon Ember"/>
              </a:rPr>
              <a:t>by </a:t>
            </a:r>
            <a:r>
              <a:rPr lang="en-US">
                <a:solidFill>
                  <a:srgbClr val="000000"/>
                </a:solidFill>
                <a:latin typeface="Amazon Ember"/>
                <a:hlinkClick r:id="rId2"/>
              </a:rPr>
              <a:t>Ronald Quan</a:t>
            </a:r>
            <a:r>
              <a:rPr lang="en-US">
                <a:solidFill>
                  <a:srgbClr val="000000"/>
                </a:solidFill>
                <a:latin typeface="Amazon Ember"/>
              </a:rPr>
              <a:t>  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76A9F-90AD-4CFB-968E-DDC0C97FBEAE}"/>
              </a:ext>
            </a:extLst>
          </p:cNvPr>
          <p:cNvSpPr txBox="1"/>
          <p:nvPr/>
        </p:nvSpPr>
        <p:spPr>
          <a:xfrm>
            <a:off x="4427838" y="3509319"/>
            <a:ext cx="60960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Guides you through step-by-step experiments that reveal how electronic circuits function.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249CE10-C814-452C-AF02-325C35780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35" y="2178675"/>
            <a:ext cx="2743200" cy="3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92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288280" y="1310261"/>
            <a:ext cx="1861392" cy="429244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Fun project ideas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pic>
        <p:nvPicPr>
          <p:cNvPr id="2" name="Picture 2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5C1442A4-5FAC-4708-A000-8C0E0FBB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616" y="2102316"/>
            <a:ext cx="2743200" cy="3621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064486-C5E5-4DAE-8565-AFE8734E1C28}"/>
              </a:ext>
            </a:extLst>
          </p:cNvPr>
          <p:cNvSpPr txBox="1"/>
          <p:nvPr/>
        </p:nvSpPr>
        <p:spPr>
          <a:xfrm>
            <a:off x="4417540" y="2098589"/>
            <a:ext cx="60960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Arduino Workshop: A Hands-On Introduction with 65 Projects </a:t>
            </a:r>
            <a:endParaRPr lang="en-US" sz="2400">
              <a:solidFill>
                <a:srgbClr val="555555"/>
              </a:solidFill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45D9E-AFBF-49F3-AD9C-44441CCD0C15}"/>
              </a:ext>
            </a:extLst>
          </p:cNvPr>
          <p:cNvSpPr txBox="1"/>
          <p:nvPr/>
        </p:nvSpPr>
        <p:spPr>
          <a:xfrm>
            <a:off x="4448432" y="310772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 </a:t>
            </a:r>
            <a:r>
              <a:rPr lang="en-US">
                <a:solidFill>
                  <a:srgbClr val="0066C0"/>
                </a:solidFill>
                <a:latin typeface="Amazon Ember"/>
                <a:hlinkClick r:id="rId3"/>
              </a:rPr>
              <a:t>John Boxall</a:t>
            </a:r>
            <a:r>
              <a:rPr lang="en-US">
                <a:solidFill>
                  <a:srgbClr val="111111"/>
                </a:solidFill>
                <a:latin typeface="Amazon Ember"/>
              </a:rPr>
              <a:t> </a:t>
            </a:r>
            <a:endParaRPr lang="en-US">
              <a:solidFill>
                <a:srgbClr val="555555"/>
              </a:solidFill>
              <a:latin typeface="Amazon Emb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50458-FB05-4163-B17B-53A3D10ADF96}"/>
              </a:ext>
            </a:extLst>
          </p:cNvPr>
          <p:cNvSpPr txBox="1"/>
          <p:nvPr/>
        </p:nvSpPr>
        <p:spPr>
          <a:xfrm>
            <a:off x="4479325" y="3653481"/>
            <a:ext cx="6096000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Among the book's 65 projects are useful devices like: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digital thermometer that charts temperature changes on an LCD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GPS logger that records data from your travels, which can be displayed on Google Maps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handy tester that lets you check the voltage of any single-cell battery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keypad-controlled lock that requires a secret code to open</a:t>
            </a: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35800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288280" y="1310261"/>
            <a:ext cx="4718892" cy="429244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All about circuits and electrical components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064486-C5E5-4DAE-8565-AFE8734E1C28}"/>
              </a:ext>
            </a:extLst>
          </p:cNvPr>
          <p:cNvSpPr txBox="1"/>
          <p:nvPr/>
        </p:nvSpPr>
        <p:spPr>
          <a:xfrm>
            <a:off x="4417540" y="2098589"/>
            <a:ext cx="60960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Make:</a:t>
            </a:r>
            <a:endParaRPr lang="en-US"/>
          </a:p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Electronics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45D9E-AFBF-49F3-AD9C-44441CCD0C15}"/>
              </a:ext>
            </a:extLst>
          </p:cNvPr>
          <p:cNvSpPr txBox="1"/>
          <p:nvPr/>
        </p:nvSpPr>
        <p:spPr>
          <a:xfrm>
            <a:off x="4448432" y="310772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 </a:t>
            </a:r>
            <a:r>
              <a:rPr lang="en-US" b="1">
                <a:solidFill>
                  <a:schemeClr val="accent2"/>
                </a:solidFill>
                <a:latin typeface="Amazon Ember"/>
              </a:rPr>
              <a:t>Charles Platt</a:t>
            </a:r>
            <a:r>
              <a:rPr lang="en-US">
                <a:solidFill>
                  <a:srgbClr val="111111"/>
                </a:solidFill>
                <a:latin typeface="Amazon Ember"/>
              </a:rPr>
              <a:t> </a:t>
            </a:r>
            <a:endParaRPr lang="en-US">
              <a:solidFill>
                <a:srgbClr val="555555"/>
              </a:solidFill>
              <a:latin typeface="Amazon Emb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50458-FB05-4163-B17B-53A3D10ADF96}"/>
              </a:ext>
            </a:extLst>
          </p:cNvPr>
          <p:cNvSpPr txBox="1"/>
          <p:nvPr/>
        </p:nvSpPr>
        <p:spPr>
          <a:xfrm>
            <a:off x="4479325" y="3653481"/>
            <a:ext cx="6096000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Calibri"/>
                <a:cs typeface="Calibri"/>
              </a:rPr>
              <a:t>"Burn things out, mess things up-that's how you learn"</a:t>
            </a: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lang="en-US"/>
          </a:p>
          <a:p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Learn about common electronic components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Circuit design, and creation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How to use a multimeter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Learn how to use the most popular IC's in projects</a:t>
            </a:r>
          </a:p>
        </p:txBody>
      </p:sp>
      <p:pic>
        <p:nvPicPr>
          <p:cNvPr id="3" name="Picture 6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588B4E59-9A28-4163-9708-E61044EA9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983" y="2147900"/>
            <a:ext cx="2743200" cy="334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073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FC9789-57F4-4B9C-ABAA-6F7C8BADC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54F538-07DE-4652-B506-5D16E3EBB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D56195-A6AC-4958-8B87-F7D009353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38B8727-D318-4B70-B353-C390602FF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0C8367-28B6-4EF1-B182-01BEC9872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49197-0329-4477-8516-BB376A28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Something for Everyone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A84C2-DDA9-42AE-9716-32459FC79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There are over 800 Arduino compatible boards that can be programmed with the Arduino IDE</a:t>
            </a:r>
            <a:endParaRPr lang="en-US" sz="180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There are several hundred 'shield', or daughter boards for adding additional functionality</a:t>
            </a:r>
            <a:endParaRPr lang="en-US" sz="180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There are countless free code examples and tutorials online for programming these devices</a:t>
            </a:r>
            <a:endParaRPr lang="en-US" sz="1800">
              <a:solidFill>
                <a:srgbClr val="FFFFFF"/>
              </a:solidFill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9E3F4C-17F5-49E4-B05F-80C6B348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AAFE251-A247-4D1B-8696-98F6C4F01C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78376" y="1178104"/>
            <a:ext cx="7791444" cy="48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395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9706AD-4041-4E56-99A4-8EC6B3EC1E53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50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NodeMCU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Arduino compatible development board with built in 2.4Ghz </a:t>
            </a:r>
            <a:r>
              <a:rPr lang="en-US" sz="2000" spc="-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Wifi</a:t>
            </a:r>
            <a:b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C/C++ or Lua programming environment</a:t>
            </a:r>
          </a:p>
          <a:p>
            <a:pPr marL="342900" indent="-342900">
              <a:buFont typeface="Arial"/>
              <a:buChar char="•"/>
            </a:pP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"Bread board friendly"</a:t>
            </a:r>
            <a:b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</a:b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An open source IOT platform</a:t>
            </a:r>
            <a:b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</a:b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Low cost</a:t>
            </a:r>
          </a:p>
        </p:txBody>
      </p:sp>
      <p:pic>
        <p:nvPicPr>
          <p:cNvPr id="2" name="Picture 2" descr="NodeMCU based off of ESP8266 WiFi chip&#10;">
            <a:extLst>
              <a:ext uri="{FF2B5EF4-FFF2-40B4-BE49-F238E27FC236}">
                <a16:creationId xmlns:a16="http://schemas.microsoft.com/office/drawing/2014/main" id="{6977C4A6-6932-4416-924D-25010403C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104" y="1844488"/>
            <a:ext cx="27432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49197-0329-4477-8516-BB376A28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053" y="1967701"/>
            <a:ext cx="4813072" cy="19726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Arduino development environment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2D669E5-C4BD-3C49-9486-BD5AC84E49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95" y="238965"/>
            <a:ext cx="4957428" cy="597280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4255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Line 5"/>
          <p:cNvSpPr/>
          <p:nvPr/>
        </p:nvSpPr>
        <p:spPr>
          <a:xfrm flipV="1">
            <a:off x="1077721" y="1176300"/>
            <a:ext cx="9289598" cy="77891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TextShape 6"/>
          <p:cNvSpPr txBox="1"/>
          <p:nvPr/>
        </p:nvSpPr>
        <p:spPr>
          <a:xfrm>
            <a:off x="1016988" y="533934"/>
            <a:ext cx="9194896" cy="642366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0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Select Serial Port and Board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1096E-9D8D-6941-9A7C-EA5FDA2A0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88" y="1494498"/>
            <a:ext cx="9575800" cy="520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54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Our First Program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4" name="Picture 143"/>
          <p:cNvPicPr/>
          <p:nvPr/>
        </p:nvPicPr>
        <p:blipFill>
          <a:blip r:embed="rId3"/>
          <a:stretch/>
        </p:blipFill>
        <p:spPr>
          <a:xfrm>
            <a:off x="8078040" y="274320"/>
            <a:ext cx="3351960" cy="25131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FBE59B-1998-46F6-ACFC-529FE3DD5295}"/>
              </a:ext>
            </a:extLst>
          </p:cNvPr>
          <p:cNvSpPr txBox="1"/>
          <p:nvPr/>
        </p:nvSpPr>
        <p:spPr>
          <a:xfrm>
            <a:off x="699477" y="5965092"/>
            <a:ext cx="1004081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https://github.com/SophiaBelkin/BelkinCodingBootcamp/blob/master/examples/blinkLED/BlinkLED.ino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6D369C-8ABD-6940-94AB-73E691564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77" y="1228198"/>
            <a:ext cx="6150275" cy="35415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100" b="0" strike="noStrike" spc="-49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NodeMCU</a:t>
            </a:r>
            <a:r>
              <a:rPr lang="en-US" sz="61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Pinout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7" name="Picture 2"/>
          <p:cNvPicPr/>
          <p:nvPr/>
        </p:nvPicPr>
        <p:blipFill>
          <a:blip r:embed="rId2"/>
          <a:stretch/>
        </p:blipFill>
        <p:spPr>
          <a:xfrm>
            <a:off x="891360" y="640080"/>
            <a:ext cx="6397200" cy="505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11908</TotalTime>
  <Words>1047</Words>
  <Application>Microsoft Macintosh PowerPoint</Application>
  <PresentationFormat>Widescreen</PresentationFormat>
  <Paragraphs>195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Amazon Ember</vt:lpstr>
      <vt:lpstr>Arial</vt:lpstr>
      <vt:lpstr>Calibri</vt:lpstr>
      <vt:lpstr>Calibri Light</vt:lpstr>
      <vt:lpstr>Times New Roman</vt:lpstr>
      <vt:lpstr>Retrospect</vt:lpstr>
      <vt:lpstr>PowerPoint Presentation</vt:lpstr>
      <vt:lpstr>PowerPoint Presentation</vt:lpstr>
      <vt:lpstr>PowerPoint Presentation</vt:lpstr>
      <vt:lpstr>Something for Everyone</vt:lpstr>
      <vt:lpstr>PowerPoint Presentation</vt:lpstr>
      <vt:lpstr>Arduino development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Sophia Lu</cp:lastModifiedBy>
  <cp:revision>42</cp:revision>
  <dcterms:modified xsi:type="dcterms:W3CDTF">2019-04-09T23:26:50Z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15.0039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17</vt:i4>
  </property>
</Properties>
</file>